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imóvel</a:t>
            </a:r>
            <a:endParaRPr lang="en-US" dirty="0" smtClean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Residenciais</c:v>
                </c:pt>
                <c:pt idx="1">
                  <c:v>Comerciais</c:v>
                </c:pt>
                <c:pt idx="2">
                  <c:v>Veraneio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216</c:v>
                </c:pt>
                <c:pt idx="1">
                  <c:v>18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821816"/>
        <c:axId val="318822600"/>
      </c:barChart>
      <c:catAx>
        <c:axId val="318821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8822600"/>
        <c:crosses val="autoZero"/>
        <c:auto val="1"/>
        <c:lblAlgn val="ctr"/>
        <c:lblOffset val="100"/>
        <c:noMultiLvlLbl val="0"/>
      </c:catAx>
      <c:valAx>
        <c:axId val="318822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821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Abastecimento</a:t>
            </a:r>
            <a:r>
              <a:rPr lang="en-US" dirty="0" smtClean="0"/>
              <a:t>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água</a:t>
            </a:r>
            <a:endParaRPr lang="en-US" baseline="0" dirty="0" smtClean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Cachoeira</c:v>
                </c:pt>
                <c:pt idx="1">
                  <c:v>SAPEQUE</c:v>
                </c:pt>
                <c:pt idx="2">
                  <c:v>Ambas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192</c:v>
                </c:pt>
                <c:pt idx="1">
                  <c:v>55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820248"/>
        <c:axId val="318822992"/>
      </c:barChart>
      <c:catAx>
        <c:axId val="318820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8822992"/>
        <c:crosses val="autoZero"/>
        <c:auto val="1"/>
        <c:lblAlgn val="ctr"/>
        <c:lblOffset val="100"/>
        <c:noMultiLvlLbl val="0"/>
      </c:catAx>
      <c:valAx>
        <c:axId val="31882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820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Coleta</a:t>
            </a:r>
            <a:r>
              <a:rPr lang="en-US" dirty="0" smtClean="0"/>
              <a:t> de </a:t>
            </a:r>
            <a:r>
              <a:rPr lang="en-US" dirty="0" err="1" smtClean="0"/>
              <a:t>Esgoto</a:t>
            </a:r>
            <a:endParaRPr lang="en-US" baseline="0" dirty="0" smtClean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Fossa</c:v>
                </c:pt>
                <c:pt idx="1">
                  <c:v>Rede pública</c:v>
                </c:pt>
                <c:pt idx="2">
                  <c:v>N/I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158</c:v>
                </c:pt>
                <c:pt idx="1">
                  <c:v>93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824560"/>
        <c:axId val="318825344"/>
      </c:barChart>
      <c:catAx>
        <c:axId val="31882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8825344"/>
        <c:crosses val="autoZero"/>
        <c:auto val="1"/>
        <c:lblAlgn val="ctr"/>
        <c:lblOffset val="100"/>
        <c:noMultiLvlLbl val="0"/>
      </c:catAx>
      <c:valAx>
        <c:axId val="31882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82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População</a:t>
            </a:r>
            <a:endParaRPr lang="en-US" baseline="0" dirty="0" smtClean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Adulto</c:v>
                </c:pt>
                <c:pt idx="1">
                  <c:v>Criança</c:v>
                </c:pt>
                <c:pt idx="2">
                  <c:v>Comércio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571</c:v>
                </c:pt>
                <c:pt idx="1">
                  <c:v>135</c:v>
                </c:pt>
                <c:pt idx="2">
                  <c:v>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041496"/>
        <c:axId val="412039928"/>
      </c:barChart>
      <c:catAx>
        <c:axId val="412041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2039928"/>
        <c:crosses val="autoZero"/>
        <c:auto val="1"/>
        <c:lblAlgn val="ctr"/>
        <c:lblOffset val="100"/>
        <c:noMultiLvlLbl val="0"/>
      </c:catAx>
      <c:valAx>
        <c:axId val="412039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041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Coleta</a:t>
            </a:r>
            <a:r>
              <a:rPr lang="en-US" dirty="0" smtClean="0"/>
              <a:t> de </a:t>
            </a:r>
            <a:r>
              <a:rPr lang="en-US" dirty="0" err="1" smtClean="0"/>
              <a:t>Esgoto</a:t>
            </a:r>
            <a:endParaRPr lang="en-US" baseline="0" dirty="0" smtClean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Plan1!$A$2:$A$4</c:f>
              <c:strCache>
                <c:ptCount val="3"/>
                <c:pt idx="0">
                  <c:v>Banheiro</c:v>
                </c:pt>
                <c:pt idx="1">
                  <c:v>Tanque/Lav.</c:v>
                </c:pt>
                <c:pt idx="2">
                  <c:v>Pia/CG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458</c:v>
                </c:pt>
                <c:pt idx="1">
                  <c:v>474</c:v>
                </c:pt>
                <c:pt idx="2">
                  <c:v>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040320"/>
        <c:axId val="412042672"/>
      </c:barChart>
      <c:catAx>
        <c:axId val="41204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2042672"/>
        <c:crosses val="autoZero"/>
        <c:auto val="1"/>
        <c:lblAlgn val="ctr"/>
        <c:lblOffset val="100"/>
        <c:noMultiLvlLbl val="0"/>
      </c:catAx>
      <c:valAx>
        <c:axId val="41204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04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0.7835</cdr:x>
      <cdr:y>0.78353</cdr:y>
    </cdr:from>
    <cdr:to>
      <cdr:x>0.88981</cdr:x>
      <cdr:y>0.87441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4776192" y="3184254"/>
          <a:ext cx="648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18</a:t>
          </a:r>
          <a:endParaRPr lang="pt-B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0.79531</cdr:x>
      <cdr:y>0.74806</cdr:y>
    </cdr:from>
    <cdr:to>
      <cdr:x>0.90162</cdr:x>
      <cdr:y>0.9071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4848200" y="3040112"/>
          <a:ext cx="64806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8</a:t>
          </a:r>
        </a:p>
        <a:p xmlns:a="http://schemas.openxmlformats.org/drawingml/2006/main">
          <a:endParaRPr lang="pt-BR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0.79531</cdr:x>
      <cdr:y>0.7835</cdr:y>
    </cdr:from>
    <cdr:to>
      <cdr:x>0.90162</cdr:x>
      <cdr:y>0.94254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4848200" y="3184128"/>
          <a:ext cx="648065" cy="6463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4</a:t>
          </a:r>
        </a:p>
        <a:p xmlns:a="http://schemas.openxmlformats.org/drawingml/2006/main">
          <a:endParaRPr lang="pt-BR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0.7835</cdr:x>
      <cdr:y>0.44684</cdr:y>
    </cdr:from>
    <cdr:to>
      <cdr:x>0.88981</cdr:x>
      <cdr:y>0.53771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4776192" y="1815976"/>
          <a:ext cx="648066" cy="3692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243</a:t>
          </a:r>
          <a:endParaRPr lang="pt-BR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0.77168</cdr:x>
      <cdr:y>0.13964</cdr:y>
    </cdr:from>
    <cdr:to>
      <cdr:x>0.87799</cdr:x>
      <cdr:y>0.23052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4704184" y="567504"/>
          <a:ext cx="64806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dirty="0" smtClean="0"/>
            <a:t>477</a:t>
          </a:r>
          <a:endParaRPr lang="pt-BR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75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3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4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4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4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32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96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87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02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6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01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3006A-B132-4503-A05C-C2B94BBC06FB}" type="datetimeFigureOut">
              <a:rPr lang="pt-BR" smtClean="0"/>
              <a:t>04/06/2021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6275-B1E9-4095-9C06-6C458A968DF6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0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96344"/>
            <a:ext cx="3500090" cy="2996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 para ETE / 2019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Parceria: SEMAM/PMSS e SAPEQUE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72142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1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5589240"/>
            <a:ext cx="7361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Núcleo 1: Oleoduto até  antes do Rio</a:t>
            </a:r>
          </a:p>
          <a:p>
            <a:r>
              <a:rPr lang="pt-BR" dirty="0" smtClean="0"/>
              <a:t>Núcleo 2: Rua </a:t>
            </a:r>
            <a:r>
              <a:rPr lang="pt-BR" dirty="0" err="1" smtClean="0"/>
              <a:t>Adinal</a:t>
            </a:r>
            <a:r>
              <a:rPr lang="pt-BR" dirty="0" smtClean="0"/>
              <a:t> C. Batista até Rua Joaquim J. Cardoso (Rua Quinze)</a:t>
            </a:r>
          </a:p>
          <a:p>
            <a:r>
              <a:rPr lang="pt-BR" dirty="0" smtClean="0"/>
              <a:t>Núcleo 3: Rua das Flores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0" y="1848966"/>
            <a:ext cx="7815584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899592" y="5613234"/>
            <a:ext cx="360040" cy="21602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899592" y="5936259"/>
            <a:ext cx="360040" cy="2160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99592" y="6224291"/>
            <a:ext cx="360040" cy="216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Divisão das áreas pesquisadas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01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Perfil da ETE implantada e operando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4" y="1484784"/>
            <a:ext cx="5796136" cy="34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21308"/>
            <a:ext cx="7877324" cy="143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5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Dados coletados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503433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71800" y="21328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216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09019" y="44278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172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Dados coletados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871673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65412" y="23395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192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44008" y="39266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59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Dados coletados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318401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699792" y="20148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158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21696" y="299820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57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Dados coletados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300702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30134" y="17635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571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87579" y="392106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135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38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Dados coletados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456440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30134" y="335639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458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87579" y="21328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474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992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/>
          </a:bodyPr>
          <a:lstStyle/>
          <a:p>
            <a:r>
              <a:rPr lang="pt-BR" dirty="0" smtClean="0"/>
              <a:t>Equipe de campo e administrativo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dirty="0" err="1" smtClean="0"/>
              <a:t>Soane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	Raul</a:t>
            </a:r>
          </a:p>
          <a:p>
            <a:pPr marL="0" indent="0">
              <a:buNone/>
            </a:pPr>
            <a:r>
              <a:rPr lang="pt-BR" dirty="0" smtClean="0"/>
              <a:t>	Carlos</a:t>
            </a:r>
          </a:p>
          <a:p>
            <a:pPr marL="0" indent="0">
              <a:buNone/>
            </a:pPr>
            <a:r>
              <a:rPr lang="pt-BR" dirty="0" smtClean="0"/>
              <a:t>	Carlos (Nego)</a:t>
            </a:r>
          </a:p>
          <a:p>
            <a:pPr marL="0" indent="0">
              <a:buNone/>
            </a:pPr>
            <a:r>
              <a:rPr lang="pt-BR" dirty="0" smtClean="0"/>
              <a:t>	Rodrigo</a:t>
            </a:r>
          </a:p>
          <a:p>
            <a:r>
              <a:rPr lang="pt-BR" dirty="0" smtClean="0"/>
              <a:t>SAPEQUE</a:t>
            </a:r>
          </a:p>
          <a:p>
            <a:r>
              <a:rPr lang="pt-BR" dirty="0" smtClean="0"/>
              <a:t>SEMAM/SEHAB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63090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Bildschirmpräsentation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Diagnóstico para ETE / 2019</vt:lpstr>
      <vt:lpstr>Divisão das áreas pesquisadas</vt:lpstr>
      <vt:lpstr>Perfil da ETE implantada e operando</vt:lpstr>
      <vt:lpstr>Dados coletados</vt:lpstr>
      <vt:lpstr>Dados coletados</vt:lpstr>
      <vt:lpstr>Dados coletados</vt:lpstr>
      <vt:lpstr>Dados coletados</vt:lpstr>
      <vt:lpstr>Dados coletados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Levantamento da Zeis de Toque Toque Pequeno</dc:title>
  <dc:creator>Socrates Barranco de Matos</dc:creator>
  <cp:lastModifiedBy>Rodolfo Buergi</cp:lastModifiedBy>
  <cp:revision>18</cp:revision>
  <dcterms:created xsi:type="dcterms:W3CDTF">2019-12-10T13:05:33Z</dcterms:created>
  <dcterms:modified xsi:type="dcterms:W3CDTF">2021-06-04T16:06:11Z</dcterms:modified>
</cp:coreProperties>
</file>